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3" r:id="rId1"/>
  </p:sldMasterIdLst>
  <p:notesMasterIdLst>
    <p:notesMasterId r:id="rId17"/>
  </p:notesMasterIdLst>
  <p:sldIdLst>
    <p:sldId id="393" r:id="rId2"/>
    <p:sldId id="356" r:id="rId3"/>
    <p:sldId id="360" r:id="rId4"/>
    <p:sldId id="361" r:id="rId5"/>
    <p:sldId id="362" r:id="rId6"/>
    <p:sldId id="363" r:id="rId7"/>
    <p:sldId id="364" r:id="rId8"/>
    <p:sldId id="365" r:id="rId9"/>
    <p:sldId id="373" r:id="rId10"/>
    <p:sldId id="359" r:id="rId11"/>
    <p:sldId id="396" r:id="rId12"/>
    <p:sldId id="397" r:id="rId13"/>
    <p:sldId id="398" r:id="rId14"/>
    <p:sldId id="367" r:id="rId15"/>
    <p:sldId id="369" r:id="rId1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3765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965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53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4730" algn="l" defTabSz="913765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1930" algn="l" defTabSz="913765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198495" algn="l" defTabSz="913765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5695" algn="l" defTabSz="913765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 10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FFFFCC"/>
    <a:srgbClr val="A2FCDE"/>
    <a:srgbClr val="F3FBA3"/>
    <a:srgbClr val="CCFFFF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9T09:03:12.032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C456E-8DF1-4A9E-8460-9E5777CCA1C0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68E16-91D4-468F-8BAD-247555164F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1478C-ED6A-40B0-AACC-BE1D223FC8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Microsoft YaHei" panose="020B050302020402020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02" y="1597422"/>
            <a:ext cx="7772797" cy="1103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3" y="2915047"/>
            <a:ext cx="6401594" cy="1313656"/>
          </a:xfrm>
        </p:spPr>
        <p:txBody>
          <a:bodyPr/>
          <a:lstStyle>
            <a:lvl1pPr marL="0" indent="0" algn="ctr">
              <a:buNone/>
              <a:defRPr/>
            </a:lvl1pPr>
            <a:lvl2pPr marL="285750" indent="0" algn="ctr">
              <a:buNone/>
              <a:defRPr/>
            </a:lvl2pPr>
            <a:lvl3pPr marL="571500" indent="0" algn="ctr">
              <a:buNone/>
              <a:defRPr/>
            </a:lvl3pPr>
            <a:lvl4pPr marL="857250" indent="0" algn="ctr">
              <a:buNone/>
              <a:defRPr/>
            </a:lvl4pPr>
            <a:lvl5pPr marL="1143000" indent="0" algn="ctr">
              <a:buNone/>
              <a:defRPr/>
            </a:lvl5pPr>
            <a:lvl6pPr marL="1428750" indent="0" algn="ctr">
              <a:buNone/>
              <a:defRPr/>
            </a:lvl6pPr>
            <a:lvl7pPr marL="1714500" indent="0" algn="ctr">
              <a:buNone/>
              <a:defRPr/>
            </a:lvl7pPr>
            <a:lvl8pPr marL="2000250" indent="0" algn="ctr">
              <a:buNone/>
              <a:defRPr/>
            </a:lvl8pPr>
            <a:lvl9pPr marL="22860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085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8862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97" y="206375"/>
            <a:ext cx="2056805" cy="43884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99" y="206375"/>
            <a:ext cx="6077148" cy="43884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355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399" y="206375"/>
            <a:ext cx="8229203" cy="4388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15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206375"/>
            <a:ext cx="8229203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399" y="1200547"/>
            <a:ext cx="4066976" cy="3394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9625" y="1200547"/>
            <a:ext cx="4066977" cy="1649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9625" y="2944813"/>
            <a:ext cx="4066977" cy="1650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6829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4977"/>
            <a:ext cx="7772797" cy="1021953"/>
          </a:xfrm>
        </p:spPr>
        <p:txBody>
          <a:bodyPr anchor="t"/>
          <a:lstStyle>
            <a:lvl1pPr algn="l">
              <a:defRPr sz="2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836"/>
            <a:ext cx="7772797" cy="1125141"/>
          </a:xfrm>
        </p:spPr>
        <p:txBody>
          <a:bodyPr anchor="b"/>
          <a:lstStyle>
            <a:lvl1pPr marL="0" indent="0">
              <a:buNone/>
              <a:defRPr sz="1250"/>
            </a:lvl1pPr>
            <a:lvl2pPr marL="285750" indent="0">
              <a:buNone/>
              <a:defRPr sz="1125"/>
            </a:lvl2pPr>
            <a:lvl3pPr marL="571500" indent="0">
              <a:buNone/>
              <a:defRPr sz="1000"/>
            </a:lvl3pPr>
            <a:lvl4pPr marL="857250" indent="0">
              <a:buNone/>
              <a:defRPr sz="875"/>
            </a:lvl4pPr>
            <a:lvl5pPr marL="1143000" indent="0">
              <a:buNone/>
              <a:defRPr sz="875"/>
            </a:lvl5pPr>
            <a:lvl6pPr marL="1428750" indent="0">
              <a:buNone/>
              <a:defRPr sz="875"/>
            </a:lvl6pPr>
            <a:lvl7pPr marL="1714500" indent="0">
              <a:buNone/>
              <a:defRPr sz="875"/>
            </a:lvl7pPr>
            <a:lvl8pPr marL="2000250" indent="0">
              <a:buNone/>
              <a:defRPr sz="875"/>
            </a:lvl8pPr>
            <a:lvl9pPr marL="2286000" indent="0">
              <a:buNone/>
              <a:defRPr sz="8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31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99" y="1200547"/>
            <a:ext cx="4066976" cy="3394274"/>
          </a:xfrm>
        </p:spPr>
        <p:txBody>
          <a:bodyPr/>
          <a:lstStyle>
            <a:lvl1pPr>
              <a:defRPr sz="1750"/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200547"/>
            <a:ext cx="4066977" cy="3394274"/>
          </a:xfrm>
        </p:spPr>
        <p:txBody>
          <a:bodyPr/>
          <a:lstStyle>
            <a:lvl1pPr>
              <a:defRPr sz="1750"/>
            </a:lvl1pPr>
            <a:lvl2pPr>
              <a:defRPr sz="1500"/>
            </a:lvl2pPr>
            <a:lvl3pPr>
              <a:defRPr sz="12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557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99" y="1150937"/>
            <a:ext cx="4040188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99" y="1631157"/>
            <a:ext cx="4040188" cy="2963664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22" y="1150937"/>
            <a:ext cx="4041180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22" y="1631157"/>
            <a:ext cx="4041180" cy="2963664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953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947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5819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204391"/>
            <a:ext cx="3008313" cy="872133"/>
          </a:xfrm>
        </p:spPr>
        <p:txBody>
          <a:bodyPr anchor="b"/>
          <a:lstStyle>
            <a:lvl1pPr algn="l">
              <a:defRPr sz="1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391"/>
            <a:ext cx="5111750" cy="4390430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99" y="1076524"/>
            <a:ext cx="3008313" cy="3518297"/>
          </a:xfrm>
        </p:spPr>
        <p:txBody>
          <a:bodyPr/>
          <a:lstStyle>
            <a:lvl1pPr marL="0" indent="0">
              <a:buNone/>
              <a:defRPr sz="875"/>
            </a:lvl1pPr>
            <a:lvl2pPr marL="285750" indent="0">
              <a:buNone/>
              <a:defRPr sz="750"/>
            </a:lvl2pPr>
            <a:lvl3pPr marL="571500" indent="0">
              <a:buNone/>
              <a:defRPr sz="625"/>
            </a:lvl3pPr>
            <a:lvl4pPr marL="857250" indent="0">
              <a:buNone/>
              <a:defRPr sz="563"/>
            </a:lvl4pPr>
            <a:lvl5pPr marL="1143000" indent="0">
              <a:buNone/>
              <a:defRPr sz="563"/>
            </a:lvl5pPr>
            <a:lvl6pPr marL="1428750" indent="0">
              <a:buNone/>
              <a:defRPr sz="563"/>
            </a:lvl6pPr>
            <a:lvl7pPr marL="1714500" indent="0">
              <a:buNone/>
              <a:defRPr sz="563"/>
            </a:lvl7pPr>
            <a:lvl8pPr marL="2000250" indent="0">
              <a:buNone/>
              <a:defRPr sz="563"/>
            </a:lvl8pPr>
            <a:lvl9pPr marL="22860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5219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3600649"/>
            <a:ext cx="5486797" cy="424656"/>
          </a:xfrm>
        </p:spPr>
        <p:txBody>
          <a:bodyPr anchor="b"/>
          <a:lstStyle>
            <a:lvl1pPr algn="l">
              <a:defRPr sz="1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459383"/>
            <a:ext cx="5486797" cy="3086695"/>
          </a:xfrm>
        </p:spPr>
        <p:txBody>
          <a:bodyPr vert="horz" wrap="square" lIns="130622" tIns="65311" rIns="130622" bIns="65311" numCol="1" anchor="t" anchorCtr="0" compatLnSpc="1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pPr marL="0" marR="0" lvl="0" indent="0" algn="l" defTabSz="81676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4025305"/>
            <a:ext cx="5486797" cy="604242"/>
          </a:xfrm>
        </p:spPr>
        <p:txBody>
          <a:bodyPr/>
          <a:lstStyle>
            <a:lvl1pPr marL="0" indent="0">
              <a:buNone/>
              <a:defRPr sz="875"/>
            </a:lvl1pPr>
            <a:lvl2pPr marL="285750" indent="0">
              <a:buNone/>
              <a:defRPr sz="750"/>
            </a:lvl2pPr>
            <a:lvl3pPr marL="571500" indent="0">
              <a:buNone/>
              <a:defRPr sz="625"/>
            </a:lvl3pPr>
            <a:lvl4pPr marL="857250" indent="0">
              <a:buNone/>
              <a:defRPr sz="563"/>
            </a:lvl4pPr>
            <a:lvl5pPr marL="1143000" indent="0">
              <a:buNone/>
              <a:defRPr sz="563"/>
            </a:lvl5pPr>
            <a:lvl6pPr marL="1428750" indent="0">
              <a:buNone/>
              <a:defRPr sz="563"/>
            </a:lvl6pPr>
            <a:lvl7pPr marL="1714500" indent="0">
              <a:buNone/>
              <a:defRPr sz="563"/>
            </a:lvl7pPr>
            <a:lvl8pPr marL="2000250" indent="0">
              <a:buNone/>
              <a:defRPr sz="563"/>
            </a:lvl8pPr>
            <a:lvl9pPr marL="22860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7310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399" y="206375"/>
            <a:ext cx="8229203" cy="857250"/>
          </a:xfrm>
          <a:prstGeom prst="rect">
            <a:avLst/>
          </a:prstGeom>
          <a:noFill/>
          <a:ln w="9525">
            <a:noFill/>
          </a:ln>
        </p:spPr>
        <p:txBody>
          <a:bodyPr lIns="130622" tIns="65311" rIns="130622" bIns="65311" anchor="ctr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399" y="1200547"/>
            <a:ext cx="8229203" cy="3394274"/>
          </a:xfrm>
          <a:prstGeom prst="rect">
            <a:avLst/>
          </a:prstGeom>
          <a:noFill/>
          <a:ln w="9525">
            <a:noFill/>
          </a:ln>
        </p:spPr>
        <p:txBody>
          <a:bodyPr lIns="130622" tIns="65311" rIns="130622" bIns="65311"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99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/>
          <a:lstStyle>
            <a:lvl1pPr defTabSz="816769" eaLnBrk="1" hangingPunct="1">
              <a:defRPr sz="125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399" y="4684117"/>
            <a:ext cx="2895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/>
          <a:lstStyle>
            <a:lvl1pPr algn="ctr" defTabSz="816769" eaLnBrk="1" hangingPunct="1">
              <a:defRPr sz="125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399" y="4684117"/>
            <a:ext cx="2133203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622" tIns="65311" rIns="130622" bIns="65311" numCol="1" anchor="t" anchorCtr="0" compatLnSpc="1"/>
          <a:lstStyle>
            <a:lvl1pPr algn="r" defTabSz="816769" eaLnBrk="1" hangingPunct="1">
              <a:defRPr sz="1250" b="0" smtClean="0"/>
            </a:lvl1pPr>
          </a:lstStyle>
          <a:p>
            <a:pPr>
              <a:defRPr/>
            </a:pPr>
            <a:fld id="{531BA8CC-3664-468C-927C-85311319C4FC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3758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sldNum="0" hdr="0" ftr="0" dt="0"/>
  <p:txStyles>
    <p:titleStyle>
      <a:lvl1pPr algn="ctr" defTabSz="816769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+mj-lt"/>
          <a:ea typeface="+mj-ea"/>
          <a:cs typeface="+mj-cs"/>
        </a:defRPr>
      </a:lvl1pPr>
      <a:lvl2pPr algn="ctr" defTabSz="816769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816769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816769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816769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85750" algn="ctr" defTabSz="816769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571500" algn="ctr" defTabSz="816769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857250" algn="ctr" defTabSz="816769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143000" algn="ctr" defTabSz="816769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06784" indent="-306784" algn="l" defTabSz="816769" rtl="0" eaLnBrk="0" fontAlgn="base" hangingPunct="0">
        <a:spcBef>
          <a:spcPct val="20000"/>
        </a:spcBef>
        <a:spcAft>
          <a:spcPct val="0"/>
        </a:spcAft>
        <a:buChar char="•"/>
        <a:defRPr sz="2875">
          <a:solidFill>
            <a:schemeClr val="tx1"/>
          </a:solidFill>
          <a:latin typeface="+mn-lt"/>
          <a:ea typeface="+mn-ea"/>
          <a:cs typeface="+mn-cs"/>
        </a:defRPr>
      </a:lvl1pPr>
      <a:lvl2pPr marL="663972" indent="-255984" algn="l" defTabSz="816769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cs typeface="+mn-cs"/>
        </a:defRPr>
      </a:lvl2pPr>
      <a:lvl3pPr marL="1021159" indent="-204391" algn="l" defTabSz="816769" rtl="0" eaLnBrk="0" fontAlgn="base" hangingPunct="0">
        <a:spcBef>
          <a:spcPct val="20000"/>
        </a:spcBef>
        <a:spcAft>
          <a:spcPct val="0"/>
        </a:spcAft>
        <a:buChar char="•"/>
        <a:defRPr sz="2125">
          <a:solidFill>
            <a:schemeClr val="tx1"/>
          </a:solidFill>
          <a:latin typeface="+mn-lt"/>
          <a:cs typeface="+mn-cs"/>
        </a:defRPr>
      </a:lvl3pPr>
      <a:lvl4pPr marL="1428750" indent="-204391" algn="l" defTabSz="816769" rtl="0" eaLnBrk="0" fontAlgn="base" hangingPunct="0">
        <a:spcBef>
          <a:spcPct val="20000"/>
        </a:spcBef>
        <a:spcAft>
          <a:spcPct val="0"/>
        </a:spcAft>
        <a:buChar char="–"/>
        <a:defRPr sz="1813">
          <a:solidFill>
            <a:schemeClr val="tx1"/>
          </a:solidFill>
          <a:latin typeface="+mn-lt"/>
          <a:cs typeface="+mn-cs"/>
        </a:defRPr>
      </a:lvl4pPr>
      <a:lvl5pPr marL="1836738" indent="-203597" algn="l" defTabSz="816769" rtl="0" eaLnBrk="0" fontAlgn="base" hangingPunct="0">
        <a:spcBef>
          <a:spcPct val="20000"/>
        </a:spcBef>
        <a:spcAft>
          <a:spcPct val="0"/>
        </a:spcAft>
        <a:buChar char="»"/>
        <a:defRPr sz="1813">
          <a:solidFill>
            <a:schemeClr val="tx1"/>
          </a:solidFill>
          <a:latin typeface="+mn-lt"/>
          <a:cs typeface="+mn-cs"/>
        </a:defRPr>
      </a:lvl5pPr>
      <a:lvl6pPr marL="2122488" indent="-203597" algn="l" defTabSz="816769" rtl="0" fontAlgn="base">
        <a:spcBef>
          <a:spcPct val="20000"/>
        </a:spcBef>
        <a:spcAft>
          <a:spcPct val="0"/>
        </a:spcAft>
        <a:buChar char="»"/>
        <a:defRPr sz="1813">
          <a:solidFill>
            <a:schemeClr val="tx1"/>
          </a:solidFill>
          <a:latin typeface="+mn-lt"/>
          <a:cs typeface="+mn-cs"/>
        </a:defRPr>
      </a:lvl6pPr>
      <a:lvl7pPr marL="2408238" indent="-203597" algn="l" defTabSz="816769" rtl="0" fontAlgn="base">
        <a:spcBef>
          <a:spcPct val="20000"/>
        </a:spcBef>
        <a:spcAft>
          <a:spcPct val="0"/>
        </a:spcAft>
        <a:buChar char="»"/>
        <a:defRPr sz="1813">
          <a:solidFill>
            <a:schemeClr val="tx1"/>
          </a:solidFill>
          <a:latin typeface="+mn-lt"/>
          <a:cs typeface="+mn-cs"/>
        </a:defRPr>
      </a:lvl7pPr>
      <a:lvl8pPr marL="2693988" indent="-203597" algn="l" defTabSz="816769" rtl="0" fontAlgn="base">
        <a:spcBef>
          <a:spcPct val="20000"/>
        </a:spcBef>
        <a:spcAft>
          <a:spcPct val="0"/>
        </a:spcAft>
        <a:buChar char="»"/>
        <a:defRPr sz="1813">
          <a:solidFill>
            <a:schemeClr val="tx1"/>
          </a:solidFill>
          <a:latin typeface="+mn-lt"/>
          <a:cs typeface="+mn-cs"/>
        </a:defRPr>
      </a:lvl8pPr>
      <a:lvl9pPr marL="2979738" indent="-203597" algn="l" defTabSz="816769" rtl="0" fontAlgn="base">
        <a:spcBef>
          <a:spcPct val="20000"/>
        </a:spcBef>
        <a:spcAft>
          <a:spcPct val="0"/>
        </a:spcAft>
        <a:buChar char="»"/>
        <a:defRPr sz="181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image" Target="../media/image20.em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25096"/>
            <a:ext cx="7543800" cy="29184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486">
            <a:off x="-1043979" y="1070104"/>
            <a:ext cx="1045784" cy="949114"/>
          </a:xfrm>
          <a:prstGeom prst="rect">
            <a:avLst/>
          </a:prstGeom>
        </p:spPr>
      </p:pic>
      <p:pic>
        <p:nvPicPr>
          <p:cNvPr id="2" name="纯音乐 - 儿童音乐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5080" y="2542411"/>
            <a:ext cx="457200" cy="457200"/>
          </a:xfrm>
          <a:prstGeom prst="rect">
            <a:avLst/>
          </a:prstGeom>
        </p:spPr>
      </p:pic>
      <p:sp>
        <p:nvSpPr>
          <p:cNvPr id="18" name="矩形: 一个圆顶角，剪去另一个顶角 17"/>
          <p:cNvSpPr/>
          <p:nvPr/>
        </p:nvSpPr>
        <p:spPr>
          <a:xfrm>
            <a:off x="1106488" y="929084"/>
            <a:ext cx="6332141" cy="1463675"/>
          </a:xfrm>
          <a:prstGeom prst="snipRoundRect">
            <a:avLst/>
          </a:prstGeom>
          <a:solidFill>
            <a:schemeClr val="bg1">
              <a:alpha val="16000"/>
            </a:schemeClr>
          </a:solidFill>
          <a:ln w="76200">
            <a:solidFill>
              <a:srgbClr val="5BBE97"/>
            </a:solidFill>
          </a:ln>
          <a:effectLst>
            <a:outerShdw blurRad="279400" dist="101600" dir="7200000" sx="101000" sy="101000" algn="tl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/>
            <a:endParaRPr lang="zh-CN" altLang="en-US" sz="1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26815" y="996553"/>
            <a:ext cx="4640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1500"/>
            <a:r>
              <a:rPr lang="en-US" sz="15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+mn-ea"/>
              </a:rPr>
              <a:t>TỰ NHIÊN XÃ HỘI </a:t>
            </a:r>
            <a:endParaRPr lang="en-US" sz="150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  <a:p>
            <a:pPr algn="ctr" defTabSz="571500"/>
            <a:r>
              <a:rPr lang="en-US" sz="15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+mn-ea"/>
              </a:rPr>
              <a:t>LỚP 3</a:t>
            </a:r>
            <a:endParaRPr lang="zh-CN" altLang="en-US" sz="1500" dirty="0">
              <a:solidFill>
                <a:srgbClr val="BBE0E3">
                  <a:lumMod val="75000"/>
                </a:srgbClr>
              </a:solidFill>
              <a:effectLst>
                <a:glow rad="1905000">
                  <a:srgbClr val="FFFFFF">
                    <a:alpha val="40000"/>
                  </a:srgbClr>
                </a:glow>
              </a:effectLst>
              <a:latin typeface="幼圆" panose="02010509060101010101" pitchFamily="49" charset="-122"/>
              <a:ea typeface="幼圆" panose="02010509060101010101" pitchFamily="49" charset="-122"/>
              <a:cs typeface="Arial"/>
            </a:endParaRPr>
          </a:p>
        </p:txBody>
      </p:sp>
      <p:sp>
        <p:nvSpPr>
          <p:cNvPr id="3076" name="WordArt 9"/>
          <p:cNvSpPr>
            <a:spLocks noTextEdit="1"/>
          </p:cNvSpPr>
          <p:nvPr/>
        </p:nvSpPr>
        <p:spPr>
          <a:xfrm>
            <a:off x="1184275" y="1604169"/>
            <a:ext cx="6072981" cy="6211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571500"/>
            <a:r>
              <a:rPr lang="en-US" sz="200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AN TOÀN KHI ĐI XE ĐẠP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900000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1.48148E-6 L 3.75E-6 0.00023 C 0.00416 -0.00208 0.0082 -0.0044 0.0125 -0.00625 C 0.02708 -0.0125 0.0526 -0.00671 0.06172 -0.00625 C 0.06328 -0.00555 0.06497 -0.00463 0.06666 -0.00417 C 0.07734 -0.00162 0.09088 -0.00116 0.1013 -1.48148E-6 C 0.10625 0.00046 0.11119 0.00139 0.11601 0.00208 C 0.12044 0.00371 0.12252 0.00486 0.12721 0.00602 C 0.13125 0.00718 0.13919 0.00857 0.14323 0.01019 C 0.14466 0.01065 0.1457 0.01181 0.147 0.01227 C 0.14908 0.01296 0.15117 0.01343 0.15312 0.01435 C 0.15442 0.01482 0.1556 0.01574 0.1569 0.01644 C 0.15898 0.01713 0.16106 0.01759 0.16302 0.01829 C 0.16432 0.01898 0.16562 0.01991 0.16679 0.02037 C 0.18359 0.02593 0.17734 0.02292 0.19023 0.02662 C 0.19961 0.02917 0.19362 0.02847 0.2039 0.03079 C 0.22656 0.03565 0.2052 0.03009 0.22252 0.03472 C 0.23489 0.04167 0.22096 0.03449 0.25208 0.04097 C 0.2677 0.04421 0.25859 0.04259 0.27929 0.04514 C 0.28945 0.04931 0.28125 0.0463 0.29908 0.04908 C 0.30286 0.04977 0.30651 0.05023 0.31028 0.05116 C 0.31237 0.05162 0.31432 0.05278 0.3164 0.05324 C 0.32252 0.05417 0.32877 0.05463 0.33502 0.05533 C 0.35117 0.05903 0.35013 0.05949 0.37461 0.05949 C 0.40338 0.05949 0.43216 0.0581 0.46106 0.05741 C 0.46315 0.05671 0.4651 0.05579 0.46718 0.05533 C 0.47174 0.05417 0.48411 0.05185 0.48828 0.05116 C 0.49153 0.04977 0.49622 0.04769 0.49948 0.04699 C 0.5039 0.04607 0.50859 0.0456 0.51302 0.04514 C 0.525 0.04005 0.51953 0.04213 0.52903 0.03889 C 0.54895 0.0257 0.52031 0.04398 0.5427 0.03264 C 0.5444 0.03195 0.54596 0.02963 0.54765 0.02871 C 0.54974 0.02755 0.55182 0.02732 0.5539 0.02662 C 0.55716 0.02523 0.56028 0.02338 0.56367 0.02246 C 0.56614 0.02176 0.56875 0.0213 0.57122 0.02037 C 0.57291 0.01991 0.57448 0.01921 0.57604 0.01829 C 0.57734 0.01783 0.57864 0.0169 0.57981 0.01644 C 0.58229 0.01551 0.58476 0.01505 0.58724 0.01435 C 0.58893 0.01366 0.59049 0.0125 0.59218 0.01227 C 0.59713 0.01111 0.60208 0.01088 0.60703 0.01019 C 0.61849 0.00533 0.60468 0.01065 0.62565 0.00602 C 0.62734 0.00579 0.62877 0.00463 0.63047 0.00394 C 0.6345 0.00255 0.6388 0.00139 0.64297 -1.48148E-6 C 0.64492 -0.00069 0.647 -0.00185 0.64908 -0.00208 C 0.68333 -0.00856 0.64049 -0.00046 0.66888 -0.00625 C 0.67252 -0.00694 0.6763 -0.00764 0.67994 -0.00833 C 0.68268 -0.00879 0.69869 -0.01227 0.70104 -0.01227 C 0.71471 -0.01296 0.72812 -0.01227 0.74192 -0.01227 " pathEditMode="relative" rAng="0" ptsTypes="AAAAA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bldLvl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>
          <a:xfrm>
            <a:off x="394891" y="222250"/>
            <a:ext cx="2555875" cy="1457524"/>
            <a:chOff x="363" y="527"/>
            <a:chExt cx="1610" cy="1224"/>
          </a:xfrm>
        </p:grpSpPr>
        <p:pic>
          <p:nvPicPr>
            <p:cNvPr id="18454" name="Picture 3" descr="gt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" y="527"/>
              <a:ext cx="1610" cy="1043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66916" name="Oval 4"/>
            <p:cNvSpPr>
              <a:spLocks noChangeArrowheads="1"/>
            </p:cNvSpPr>
            <p:nvPr/>
          </p:nvSpPr>
          <p:spPr bwMode="auto">
            <a:xfrm>
              <a:off x="930" y="1570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435" name="Group 5"/>
          <p:cNvGrpSpPr/>
          <p:nvPr/>
        </p:nvGrpSpPr>
        <p:grpSpPr>
          <a:xfrm>
            <a:off x="3347641" y="222250"/>
            <a:ext cx="2524125" cy="1485305"/>
            <a:chOff x="2222" y="527"/>
            <a:chExt cx="1590" cy="1247"/>
          </a:xfrm>
        </p:grpSpPr>
        <p:sp>
          <p:nvSpPr>
            <p:cNvPr id="166918" name="Oval 6"/>
            <p:cNvSpPr>
              <a:spLocks noChangeArrowheads="1"/>
            </p:cNvSpPr>
            <p:nvPr/>
          </p:nvSpPr>
          <p:spPr bwMode="auto">
            <a:xfrm>
              <a:off x="2880" y="1593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18453" name="Picture 7" descr="gt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" y="527"/>
              <a:ext cx="1590" cy="1066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8436" name="Group 8"/>
          <p:cNvGrpSpPr/>
          <p:nvPr/>
        </p:nvGrpSpPr>
        <p:grpSpPr>
          <a:xfrm>
            <a:off x="6336110" y="222250"/>
            <a:ext cx="2450703" cy="1559719"/>
            <a:chOff x="3991" y="487"/>
            <a:chExt cx="1544" cy="1310"/>
          </a:xfrm>
        </p:grpSpPr>
        <p:sp>
          <p:nvSpPr>
            <p:cNvPr id="166921" name="Oval 9"/>
            <p:cNvSpPr>
              <a:spLocks noChangeArrowheads="1"/>
            </p:cNvSpPr>
            <p:nvPr/>
          </p:nvSpPr>
          <p:spPr bwMode="auto">
            <a:xfrm>
              <a:off x="4694" y="1616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18451" name="Picture 10" descr="gt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1" y="487"/>
              <a:ext cx="1544" cy="1106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8437" name="Group 11"/>
          <p:cNvGrpSpPr/>
          <p:nvPr/>
        </p:nvGrpSpPr>
        <p:grpSpPr>
          <a:xfrm>
            <a:off x="503039" y="1869282"/>
            <a:ext cx="2487414" cy="1486297"/>
            <a:chOff x="317" y="1842"/>
            <a:chExt cx="1567" cy="1248"/>
          </a:xfrm>
        </p:grpSpPr>
        <p:sp>
          <p:nvSpPr>
            <p:cNvPr id="166924" name="Oval 12"/>
            <p:cNvSpPr>
              <a:spLocks noChangeArrowheads="1"/>
            </p:cNvSpPr>
            <p:nvPr/>
          </p:nvSpPr>
          <p:spPr bwMode="auto">
            <a:xfrm>
              <a:off x="884" y="2909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18449" name="Picture 13" descr="gt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" y="1842"/>
              <a:ext cx="1567" cy="1043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8438" name="Group 14"/>
          <p:cNvGrpSpPr/>
          <p:nvPr/>
        </p:nvGrpSpPr>
        <p:grpSpPr>
          <a:xfrm>
            <a:off x="3600649" y="1897063"/>
            <a:ext cx="2149078" cy="1458516"/>
            <a:chOff x="2245" y="1865"/>
            <a:chExt cx="1354" cy="1225"/>
          </a:xfrm>
        </p:grpSpPr>
        <p:sp>
          <p:nvSpPr>
            <p:cNvPr id="166927" name="Oval 15"/>
            <p:cNvSpPr>
              <a:spLocks noChangeArrowheads="1"/>
            </p:cNvSpPr>
            <p:nvPr/>
          </p:nvSpPr>
          <p:spPr bwMode="auto">
            <a:xfrm>
              <a:off x="2835" y="2909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18447" name="Picture 16" descr="gt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5" y="1865"/>
              <a:ext cx="1354" cy="1043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8439" name="Group 17"/>
          <p:cNvGrpSpPr/>
          <p:nvPr/>
        </p:nvGrpSpPr>
        <p:grpSpPr>
          <a:xfrm>
            <a:off x="6264672" y="1815703"/>
            <a:ext cx="2559844" cy="1458516"/>
            <a:chOff x="3946" y="1820"/>
            <a:chExt cx="1613" cy="1225"/>
          </a:xfrm>
        </p:grpSpPr>
        <p:sp>
          <p:nvSpPr>
            <p:cNvPr id="166930" name="Oval 18"/>
            <p:cNvSpPr>
              <a:spLocks noChangeArrowheads="1"/>
            </p:cNvSpPr>
            <p:nvPr/>
          </p:nvSpPr>
          <p:spPr bwMode="auto">
            <a:xfrm>
              <a:off x="4694" y="2864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  <p:pic>
          <p:nvPicPr>
            <p:cNvPr id="18445" name="Picture 19" descr="gt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6" y="1820"/>
              <a:ext cx="1613" cy="107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8440" name="Group 20"/>
          <p:cNvGrpSpPr/>
          <p:nvPr/>
        </p:nvGrpSpPr>
        <p:grpSpPr>
          <a:xfrm>
            <a:off x="6300390" y="3435946"/>
            <a:ext cx="2468563" cy="1457523"/>
            <a:chOff x="3991" y="3045"/>
            <a:chExt cx="1555" cy="1224"/>
          </a:xfrm>
        </p:grpSpPr>
        <p:sp>
          <p:nvSpPr>
            <p:cNvPr id="166933" name="Oval 21"/>
            <p:cNvSpPr>
              <a:spLocks noChangeArrowheads="1"/>
            </p:cNvSpPr>
            <p:nvPr/>
          </p:nvSpPr>
          <p:spPr bwMode="auto">
            <a:xfrm>
              <a:off x="4740" y="4088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7</a:t>
              </a:r>
            </a:p>
          </p:txBody>
        </p:sp>
        <p:pic>
          <p:nvPicPr>
            <p:cNvPr id="18443" name="Picture 22" descr="gt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1" y="3045"/>
              <a:ext cx="1555" cy="104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6935" name="Text Box 23"/>
          <p:cNvSpPr txBox="1"/>
          <p:nvPr/>
        </p:nvSpPr>
        <p:spPr>
          <a:xfrm>
            <a:off x="287735" y="3435946"/>
            <a:ext cx="5654477" cy="967291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 eaLnBrk="1" hangingPunct="1">
              <a:spcBef>
                <a:spcPct val="50000"/>
              </a:spcBef>
              <a:buNone/>
            </a:pPr>
            <a:r>
              <a:rPr lang="en-US" altLang="vi-VN" sz="2875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Người đi xe đạp phải đi như thế nào cho đúng luật giao thông ?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003432" y="1591494"/>
            <a:ext cx="6443444" cy="227476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b="0">
              <a:solidFill>
                <a:srgbClr val="00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276786" y="1925063"/>
            <a:ext cx="60185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4050" dirty="0">
              <a:solidFill>
                <a:srgbClr val="FF0000"/>
              </a:solidFill>
              <a:latin typeface="UTM Edwardian" panose="02040603050506020204" pitchFamily="18" charset="0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7538970" y="803408"/>
            <a:ext cx="1103471" cy="132969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 defTabSz="285750" eaLnBrk="1" fontAlgn="auto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285750" eaLnBrk="1" fontAlgn="auto" hangingPunct="1">
                  <a:spcBef>
                    <a:spcPts val="0"/>
                  </a:spcBef>
                  <a:spcAft>
                    <a:spcPts val="0"/>
                  </a:spcAft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2250"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479709" y="1414462"/>
            <a:ext cx="1069181" cy="52292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571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b="0">
              <a:solidFill>
                <a:srgbClr val="000000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1256" y="1248366"/>
            <a:ext cx="650231" cy="598133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7713" y="-1380410"/>
            <a:ext cx="457200" cy="457200"/>
          </a:xfrm>
          <a:prstGeom prst="rect">
            <a:avLst/>
          </a:prstGeom>
        </p:spPr>
      </p:pic>
      <p:sp>
        <p:nvSpPr>
          <p:cNvPr id="19459" name="AutoShape 5"/>
          <p:cNvSpPr/>
          <p:nvPr/>
        </p:nvSpPr>
        <p:spPr>
          <a:xfrm>
            <a:off x="1264047" y="1964135"/>
            <a:ext cx="6046788" cy="1676003"/>
          </a:xfrm>
          <a:prstGeom prst="flowChartAlternateProcess">
            <a:avLst/>
          </a:prstGeom>
          <a:gradFill rotWithShape="1">
            <a:gsLst>
              <a:gs pos="0">
                <a:srgbClr val="A3FBB8"/>
              </a:gs>
              <a:gs pos="50000">
                <a:srgbClr val="EDFEF1"/>
              </a:gs>
              <a:gs pos="100000">
                <a:srgbClr val="A3FBB8"/>
              </a:gs>
            </a:gsLst>
            <a:lin ang="0" scaled="1"/>
            <a:tileRect/>
          </a:gradFill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9" tIns="40819" rIns="81639" bIns="40819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xe đạp cần đi bên phải,  đúng</a:t>
            </a:r>
          </a:p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đường d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cho xe đạp, </a:t>
            </a:r>
          </a:p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đi v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đường ngược chiều.</a:t>
            </a:r>
            <a:endParaRPr lang="en-US" altLang="vi-VN" sz="25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x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42875"/>
            <a:ext cx="8135938" cy="4210844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8307" name="Text Box 3"/>
          <p:cNvSpPr txBox="1"/>
          <p:nvPr/>
        </p:nvSpPr>
        <p:spPr>
          <a:xfrm>
            <a:off x="503040" y="4407297"/>
            <a:ext cx="8172648" cy="467154"/>
          </a:xfrm>
          <a:prstGeom prst="rect">
            <a:avLst/>
          </a:prstGeom>
          <a:solidFill>
            <a:srgbClr val="00FF99"/>
          </a:solidFill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50000"/>
              </a:spcBef>
              <a:buNone/>
            </a:pP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Xe đạp trẻ em phải có đủ các phanh an toàn.</a:t>
            </a:r>
            <a:endParaRPr lang="en-GB" altLang="vi-VN" sz="2500" b="1" dirty="0">
              <a:solidFill>
                <a:srgbClr val="0000FF"/>
              </a:solidFill>
              <a:latin typeface=".VnArial Narrow" pitchFamily="34" charset="0"/>
              <a:cs typeface="Arial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85" y="275828"/>
            <a:ext cx="8067477" cy="423862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0355" name="Text Box 3"/>
          <p:cNvSpPr txBox="1"/>
          <p:nvPr/>
        </p:nvSpPr>
        <p:spPr>
          <a:xfrm>
            <a:off x="503040" y="4570015"/>
            <a:ext cx="8172648" cy="467154"/>
          </a:xfrm>
          <a:prstGeom prst="rect">
            <a:avLst/>
          </a:prstGeom>
          <a:solidFill>
            <a:srgbClr val="00FF99"/>
          </a:solidFill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 eaLnBrk="1" hangingPunct="1">
              <a:spcBef>
                <a:spcPct val="50000"/>
              </a:spcBef>
              <a:buNone/>
            </a:pPr>
            <a:r>
              <a:rPr lang="en-GB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Ngồi trên xe đạp phải chống chân được xuống đất.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234" y="2787055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3" descr="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9" y="799703"/>
            <a:ext cx="1714500" cy="12580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4" descr="110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399" y="685602"/>
            <a:ext cx="1876226" cy="14813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6" descr="407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0" y="762000"/>
            <a:ext cx="1633141" cy="13771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8"/>
          <p:cNvSpPr txBox="1"/>
          <p:nvPr/>
        </p:nvSpPr>
        <p:spPr>
          <a:xfrm>
            <a:off x="1676797" y="114102"/>
            <a:ext cx="6400602" cy="467156"/>
          </a:xfrm>
          <a:prstGeom prst="rect">
            <a:avLst/>
          </a:prstGeom>
          <a:noFill/>
          <a:ln w="9525">
            <a:noFill/>
          </a:ln>
        </p:spPr>
        <p:txBody>
          <a:bodyPr lIns="81639" tIns="40819" rIns="81639" bIns="40819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500" b="1" dirty="0">
                <a:solidFill>
                  <a:srgbClr val="FF5050"/>
                </a:solidFill>
                <a:latin typeface="Arial"/>
                <a:cs typeface="Arial"/>
              </a:rPr>
              <a:t>MỘT SỐ BIỂN BÁO GIAO THÔNG</a:t>
            </a:r>
          </a:p>
        </p:txBody>
      </p:sp>
      <p:sp>
        <p:nvSpPr>
          <p:cNvPr id="179209" name="Text Box 9"/>
          <p:cNvSpPr txBox="1"/>
          <p:nvPr/>
        </p:nvSpPr>
        <p:spPr>
          <a:xfrm>
            <a:off x="381000" y="2057797"/>
            <a:ext cx="2133203" cy="736460"/>
          </a:xfrm>
          <a:prstGeom prst="rect">
            <a:avLst/>
          </a:prstGeom>
          <a:noFill/>
          <a:ln w="9525">
            <a:noFill/>
          </a:ln>
        </p:spPr>
        <p:txBody>
          <a:bodyPr lIns="81639" tIns="40819" rIns="81639" bIns="40819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Cấm đi ngược chiều</a:t>
            </a:r>
          </a:p>
        </p:txBody>
      </p:sp>
      <p:sp>
        <p:nvSpPr>
          <p:cNvPr id="179210" name="Text Box 10"/>
          <p:cNvSpPr txBox="1"/>
          <p:nvPr/>
        </p:nvSpPr>
        <p:spPr>
          <a:xfrm>
            <a:off x="3581797" y="2222500"/>
            <a:ext cx="2437805" cy="409448"/>
          </a:xfrm>
          <a:prstGeom prst="rect">
            <a:avLst/>
          </a:prstGeom>
          <a:noFill/>
          <a:ln w="9525">
            <a:noFill/>
          </a:ln>
        </p:spPr>
        <p:txBody>
          <a:bodyPr lIns="81639" tIns="40819" rIns="81639" bIns="40819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Cấm xe đạp</a:t>
            </a:r>
          </a:p>
        </p:txBody>
      </p:sp>
      <p:sp>
        <p:nvSpPr>
          <p:cNvPr id="179213" name="Text Box 13"/>
          <p:cNvSpPr txBox="1"/>
          <p:nvPr/>
        </p:nvSpPr>
        <p:spPr>
          <a:xfrm>
            <a:off x="6264672" y="2220516"/>
            <a:ext cx="2742406" cy="409448"/>
          </a:xfrm>
          <a:prstGeom prst="rect">
            <a:avLst/>
          </a:prstGeom>
          <a:noFill/>
          <a:ln w="9525">
            <a:noFill/>
          </a:ln>
        </p:spPr>
        <p:txBody>
          <a:bodyPr lIns="81639" tIns="40819" rIns="81639" bIns="40819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Đường một chiều</a:t>
            </a:r>
          </a:p>
        </p:txBody>
      </p:sp>
      <p:sp>
        <p:nvSpPr>
          <p:cNvPr id="179214" name="Text Box 14"/>
          <p:cNvSpPr txBox="1"/>
          <p:nvPr/>
        </p:nvSpPr>
        <p:spPr>
          <a:xfrm>
            <a:off x="3635375" y="4137422"/>
            <a:ext cx="2438797" cy="1063473"/>
          </a:xfrm>
          <a:prstGeom prst="rect">
            <a:avLst/>
          </a:prstGeom>
          <a:noFill/>
          <a:ln w="9525">
            <a:noFill/>
          </a:ln>
        </p:spPr>
        <p:txBody>
          <a:bodyPr lIns="81639" tIns="40819" rIns="81639" bIns="40819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Biển hiệu lệnh</a:t>
            </a: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 Xe thô sơ được phép đi</a:t>
            </a:r>
          </a:p>
        </p:txBody>
      </p:sp>
      <p:sp>
        <p:nvSpPr>
          <p:cNvPr id="23563" name="Line 15"/>
          <p:cNvSpPr/>
          <p:nvPr/>
        </p:nvSpPr>
        <p:spPr>
          <a:xfrm>
            <a:off x="1752203" y="513953"/>
            <a:ext cx="5639594" cy="0"/>
          </a:xfrm>
          <a:prstGeom prst="line">
            <a:avLst/>
          </a:prstGeom>
          <a:ln w="19050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9216" name="Oval 16"/>
          <p:cNvSpPr>
            <a:spLocks noChangeArrowheads="1"/>
          </p:cNvSpPr>
          <p:nvPr/>
        </p:nvSpPr>
        <p:spPr bwMode="auto">
          <a:xfrm>
            <a:off x="1259086" y="2112368"/>
            <a:ext cx="468313" cy="297656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179217" name="Oval 17"/>
          <p:cNvSpPr>
            <a:spLocks noChangeArrowheads="1"/>
          </p:cNvSpPr>
          <p:nvPr/>
        </p:nvSpPr>
        <p:spPr bwMode="auto">
          <a:xfrm>
            <a:off x="4319985" y="2192734"/>
            <a:ext cx="504031" cy="325438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179218" name="Oval 18"/>
          <p:cNvSpPr>
            <a:spLocks noChangeArrowheads="1"/>
          </p:cNvSpPr>
          <p:nvPr/>
        </p:nvSpPr>
        <p:spPr bwMode="auto">
          <a:xfrm>
            <a:off x="7596187" y="2139157"/>
            <a:ext cx="468313" cy="323453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179219" name="Oval 19"/>
          <p:cNvSpPr>
            <a:spLocks noChangeArrowheads="1"/>
          </p:cNvSpPr>
          <p:nvPr/>
        </p:nvSpPr>
        <p:spPr bwMode="auto">
          <a:xfrm>
            <a:off x="4535290" y="4300141"/>
            <a:ext cx="431602" cy="324446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5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9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7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7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500"/>
                                        <p:tgtEl>
                                          <p:spTgt spid="17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/>
      <p:bldP spid="179210" grpId="0"/>
      <p:bldP spid="179213" grpId="0"/>
      <p:bldP spid="179214" grpId="0"/>
      <p:bldP spid="179216" grpId="0" animBg="1"/>
      <p:bldP spid="179217" grpId="0" animBg="1"/>
      <p:bldP spid="179218" grpId="0" animBg="1"/>
      <p:bldP spid="1792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DSC017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25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WordArt 5"/>
          <p:cNvSpPr>
            <a:spLocks noTextEdit="1"/>
          </p:cNvSpPr>
          <p:nvPr/>
        </p:nvSpPr>
        <p:spPr>
          <a:xfrm>
            <a:off x="1308696" y="816571"/>
            <a:ext cx="5964039" cy="3082726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571500"/>
            <a:r>
              <a:rPr lang="en-US" sz="225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ea typeface="Arial" panose="020B0604020202020204" pitchFamily="34" charset="0"/>
                <a:cs typeface="Arial"/>
              </a:rPr>
              <a:t>CHÀO CÁC EM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/>
          <p:nvPr/>
        </p:nvGrpSpPr>
        <p:grpSpPr>
          <a:xfrm>
            <a:off x="2168532" y="1932781"/>
            <a:ext cx="1826617" cy="1569641"/>
            <a:chOff x="363" y="527"/>
            <a:chExt cx="1610" cy="1224"/>
          </a:xfrm>
        </p:grpSpPr>
        <p:pic>
          <p:nvPicPr>
            <p:cNvPr id="10266" name="Picture 3" descr="gt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" y="527"/>
              <a:ext cx="1610" cy="1043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1556" name="Oval 4"/>
            <p:cNvSpPr>
              <a:spLocks noChangeArrowheads="1"/>
            </p:cNvSpPr>
            <p:nvPr/>
          </p:nvSpPr>
          <p:spPr bwMode="auto">
            <a:xfrm>
              <a:off x="930" y="1570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243" name="Group 5"/>
          <p:cNvGrpSpPr/>
          <p:nvPr/>
        </p:nvGrpSpPr>
        <p:grpSpPr>
          <a:xfrm>
            <a:off x="4058649" y="1909962"/>
            <a:ext cx="1759149" cy="1565672"/>
            <a:chOff x="2222" y="527"/>
            <a:chExt cx="1590" cy="1247"/>
          </a:xfrm>
        </p:grpSpPr>
        <p:sp>
          <p:nvSpPr>
            <p:cNvPr id="151558" name="Oval 6"/>
            <p:cNvSpPr>
              <a:spLocks noChangeArrowheads="1"/>
            </p:cNvSpPr>
            <p:nvPr/>
          </p:nvSpPr>
          <p:spPr bwMode="auto">
            <a:xfrm>
              <a:off x="2880" y="1593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10265" name="Picture 7" descr="gt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" y="527"/>
              <a:ext cx="1590" cy="1066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0244" name="Group 8"/>
          <p:cNvGrpSpPr/>
          <p:nvPr/>
        </p:nvGrpSpPr>
        <p:grpSpPr>
          <a:xfrm>
            <a:off x="5920985" y="1909961"/>
            <a:ext cx="1900039" cy="1559719"/>
            <a:chOff x="3991" y="487"/>
            <a:chExt cx="1544" cy="1310"/>
          </a:xfrm>
        </p:grpSpPr>
        <p:sp>
          <p:nvSpPr>
            <p:cNvPr id="151561" name="Oval 9"/>
            <p:cNvSpPr>
              <a:spLocks noChangeArrowheads="1"/>
            </p:cNvSpPr>
            <p:nvPr/>
          </p:nvSpPr>
          <p:spPr bwMode="auto">
            <a:xfrm>
              <a:off x="4694" y="1616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  <p:pic>
          <p:nvPicPr>
            <p:cNvPr id="10263" name="Picture 10" descr="gt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1" y="487"/>
              <a:ext cx="1544" cy="1106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0245" name="Group 11"/>
          <p:cNvGrpSpPr/>
          <p:nvPr/>
        </p:nvGrpSpPr>
        <p:grpSpPr>
          <a:xfrm>
            <a:off x="1016605" y="3542771"/>
            <a:ext cx="1924844" cy="1536898"/>
            <a:chOff x="317" y="1842"/>
            <a:chExt cx="1567" cy="1248"/>
          </a:xfrm>
        </p:grpSpPr>
        <p:sp>
          <p:nvSpPr>
            <p:cNvPr id="151564" name="Oval 12"/>
            <p:cNvSpPr>
              <a:spLocks noChangeArrowheads="1"/>
            </p:cNvSpPr>
            <p:nvPr/>
          </p:nvSpPr>
          <p:spPr bwMode="auto">
            <a:xfrm>
              <a:off x="884" y="2909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10261" name="Picture 13" descr="gt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" y="1842"/>
              <a:ext cx="1567" cy="1043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0246" name="Group 14"/>
          <p:cNvGrpSpPr/>
          <p:nvPr/>
        </p:nvGrpSpPr>
        <p:grpSpPr>
          <a:xfrm>
            <a:off x="3041660" y="3567575"/>
            <a:ext cx="1867297" cy="1512094"/>
            <a:chOff x="2245" y="1865"/>
            <a:chExt cx="1354" cy="1225"/>
          </a:xfrm>
        </p:grpSpPr>
        <p:sp>
          <p:nvSpPr>
            <p:cNvPr id="151567" name="Oval 15"/>
            <p:cNvSpPr>
              <a:spLocks noChangeArrowheads="1"/>
            </p:cNvSpPr>
            <p:nvPr/>
          </p:nvSpPr>
          <p:spPr bwMode="auto">
            <a:xfrm>
              <a:off x="2835" y="2909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10259" name="Picture 16" descr="gt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5" y="1865"/>
              <a:ext cx="1354" cy="1043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0247" name="Group 30"/>
          <p:cNvGrpSpPr/>
          <p:nvPr/>
        </p:nvGrpSpPr>
        <p:grpSpPr>
          <a:xfrm>
            <a:off x="4954598" y="3575513"/>
            <a:ext cx="1975445" cy="1504156"/>
            <a:chOff x="3293" y="3548"/>
            <a:chExt cx="2988" cy="1539"/>
          </a:xfrm>
        </p:grpSpPr>
        <p:sp>
          <p:nvSpPr>
            <p:cNvPr id="151570" name="Oval 18"/>
            <p:cNvSpPr>
              <a:spLocks noChangeArrowheads="1"/>
            </p:cNvSpPr>
            <p:nvPr/>
          </p:nvSpPr>
          <p:spPr bwMode="auto">
            <a:xfrm>
              <a:off x="4653" y="4887"/>
              <a:ext cx="336" cy="2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  <p:pic>
          <p:nvPicPr>
            <p:cNvPr id="10257" name="Picture 19" descr="gt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3" y="3548"/>
              <a:ext cx="2988" cy="1304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0248" name="Group 20"/>
          <p:cNvGrpSpPr/>
          <p:nvPr/>
        </p:nvGrpSpPr>
        <p:grpSpPr>
          <a:xfrm>
            <a:off x="6964769" y="3568568"/>
            <a:ext cx="1864320" cy="1511101"/>
            <a:chOff x="3991" y="3045"/>
            <a:chExt cx="1555" cy="1224"/>
          </a:xfrm>
        </p:grpSpPr>
        <p:sp>
          <p:nvSpPr>
            <p:cNvPr id="151573" name="Oval 21"/>
            <p:cNvSpPr>
              <a:spLocks noChangeArrowheads="1"/>
            </p:cNvSpPr>
            <p:nvPr/>
          </p:nvSpPr>
          <p:spPr bwMode="auto">
            <a:xfrm>
              <a:off x="4740" y="4088"/>
              <a:ext cx="181" cy="18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99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1634" tIns="40818" rIns="81634" bIns="40818" anchor="ctr"/>
            <a:lstStyle/>
            <a:p>
              <a:pPr algn="ctr" defTabSz="816769" eaLnBrk="1" hangingPunct="1">
                <a:defRPr/>
              </a:pPr>
              <a:r>
                <a:rPr lang="en-US" sz="1625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panose="020B0604020202020204" pitchFamily="34" charset="0"/>
                </a:rPr>
                <a:t>7</a:t>
              </a:r>
            </a:p>
          </p:txBody>
        </p:sp>
        <p:pic>
          <p:nvPicPr>
            <p:cNvPr id="10255" name="Picture 22" descr="gt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1" y="3045"/>
              <a:ext cx="1555" cy="104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49" name="Text Box 24"/>
          <p:cNvSpPr txBox="1"/>
          <p:nvPr/>
        </p:nvSpPr>
        <p:spPr>
          <a:xfrm>
            <a:off x="0" y="1153914"/>
            <a:ext cx="9144000" cy="697986"/>
          </a:xfrm>
          <a:prstGeom prst="rect">
            <a:avLst/>
          </a:prstGeom>
          <a:noFill/>
          <a:ln w="9525">
            <a:noFill/>
          </a:ln>
        </p:spPr>
        <p:txBody>
          <a:bodyPr wrap="square"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 eaLnBrk="1" hangingPunct="1">
              <a:spcBef>
                <a:spcPct val="50000"/>
              </a:spcBef>
              <a:buNone/>
            </a:pP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Chỉ v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người 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đi đúng, người 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đi sai luật giao thông trong các hình dưới đây :</a:t>
            </a: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0251" name="Text Box 4"/>
          <p:cNvSpPr txBox="1"/>
          <p:nvPr/>
        </p:nvSpPr>
        <p:spPr>
          <a:xfrm>
            <a:off x="0" y="411758"/>
            <a:ext cx="9144000" cy="390210"/>
          </a:xfrm>
          <a:prstGeom prst="rect">
            <a:avLst/>
          </a:prstGeom>
          <a:noFill/>
          <a:ln w="19050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50000"/>
              </a:spcBef>
              <a:buNone/>
            </a:pP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</a:t>
            </a: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0252" name="Text Box 11"/>
          <p:cNvSpPr txBox="1"/>
          <p:nvPr/>
        </p:nvSpPr>
        <p:spPr>
          <a:xfrm>
            <a:off x="0" y="0"/>
            <a:ext cx="9144000" cy="390210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50000"/>
              </a:spcBef>
              <a:buNone/>
            </a:pPr>
            <a:endParaRPr lang="vi-VN" altLang="vi-VN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0253" name="Text Box 28"/>
          <p:cNvSpPr txBox="1"/>
          <p:nvPr/>
        </p:nvSpPr>
        <p:spPr>
          <a:xfrm>
            <a:off x="0" y="771922"/>
            <a:ext cx="91440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50000"/>
              </a:spcBef>
              <a:buNone/>
            </a:pP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khi đi xe đạp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8195" name="Text Box 4"/>
          <p:cNvSpPr txBox="1"/>
          <p:nvPr/>
        </p:nvSpPr>
        <p:spPr>
          <a:xfrm>
            <a:off x="1533922" y="90289"/>
            <a:ext cx="5715000" cy="51552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571500">
              <a:spcBef>
                <a:spcPct val="50000"/>
              </a:spcBef>
              <a:buNone/>
            </a:pPr>
            <a:r>
              <a:rPr lang="en-US" altLang="en-US" sz="27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hai, ng</a:t>
            </a:r>
            <a:r>
              <a:rPr lang="en-US" altLang="en-US" sz="275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à</a:t>
            </a:r>
            <a:r>
              <a:rPr lang="en-US" altLang="en-US" sz="27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10 tháng 01 năm 2022</a:t>
            </a:r>
            <a:endParaRPr lang="en-US" altLang="en-US" sz="275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303610"/>
            <a:ext cx="8387953" cy="353814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7939" name="Oval 3"/>
          <p:cNvSpPr/>
          <p:nvPr/>
        </p:nvSpPr>
        <p:spPr>
          <a:xfrm>
            <a:off x="2124274" y="2192735"/>
            <a:ext cx="1476375" cy="1014016"/>
          </a:xfrm>
          <a:prstGeom prst="ellipse">
            <a:avLst/>
          </a:prstGeom>
          <a:noFill/>
          <a:ln w="57150" cap="flat" cmpd="sng">
            <a:solidFill>
              <a:srgbClr val="00CC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940" name="Oval 4"/>
          <p:cNvSpPr/>
          <p:nvPr/>
        </p:nvSpPr>
        <p:spPr>
          <a:xfrm>
            <a:off x="5400477" y="951509"/>
            <a:ext cx="1224359" cy="91777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941" name="Rectangle 5"/>
          <p:cNvSpPr/>
          <p:nvPr/>
        </p:nvSpPr>
        <p:spPr>
          <a:xfrm>
            <a:off x="290712" y="3969743"/>
            <a:ext cx="8578453" cy="56554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008000"/>
                </a:solidFill>
                <a:latin typeface="Arial"/>
                <a:cs typeface="Arial"/>
              </a:rPr>
              <a:t> - Xe buýt, xe ô tô, người đi xe máy, các bạn nhỏ sang đường là đi đúng luật giao thông vì lúc đó là đèn xanh.</a:t>
            </a:r>
            <a:endParaRPr lang="en-US" altLang="vi-VN" sz="2125" b="1" dirty="0">
              <a:solidFill>
                <a:srgbClr val="008000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7942" name="Rectangle 6"/>
          <p:cNvSpPr/>
          <p:nvPr/>
        </p:nvSpPr>
        <p:spPr>
          <a:xfrm>
            <a:off x="290712" y="4488656"/>
            <a:ext cx="8578453" cy="6548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- Người đi xe đạp và em bé là đi sai luật giao thông, vì sang đường lúc đó là đèn đỏ.</a:t>
            </a:r>
            <a:endParaRPr lang="en-US" altLang="vi-VN" sz="2125" b="1" dirty="0">
              <a:solidFill>
                <a:srgbClr val="FF0000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7943" name="AutoShape 7"/>
          <p:cNvSpPr/>
          <p:nvPr/>
        </p:nvSpPr>
        <p:spPr>
          <a:xfrm rot="1312749">
            <a:off x="1672829" y="664765"/>
            <a:ext cx="1284883" cy="286743"/>
          </a:xfrm>
          <a:prstGeom prst="rightArrow">
            <a:avLst>
              <a:gd name="adj1" fmla="val 50000"/>
              <a:gd name="adj2" fmla="val 112024"/>
            </a:avLst>
          </a:prstGeom>
          <a:solidFill>
            <a:srgbClr val="00CC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Được đi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7944" name="AutoShape 8"/>
          <p:cNvSpPr/>
          <p:nvPr/>
        </p:nvSpPr>
        <p:spPr>
          <a:xfrm rot="-2158012" flipH="1">
            <a:off x="7871024" y="2005212"/>
            <a:ext cx="1045766" cy="327422"/>
          </a:xfrm>
          <a:prstGeom prst="rightArrow">
            <a:avLst>
              <a:gd name="adj1" fmla="val 50000"/>
              <a:gd name="adj2" fmla="val 79848"/>
            </a:avLst>
          </a:prstGeom>
          <a:solidFill>
            <a:srgbClr val="00CC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Được đi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7945" name="Oval 9"/>
          <p:cNvSpPr/>
          <p:nvPr/>
        </p:nvSpPr>
        <p:spPr>
          <a:xfrm>
            <a:off x="6336109" y="1600399"/>
            <a:ext cx="1333500" cy="1053703"/>
          </a:xfrm>
          <a:prstGeom prst="ellipse">
            <a:avLst/>
          </a:prstGeom>
          <a:noFill/>
          <a:ln w="57150" cap="flat" cmpd="sng">
            <a:solidFill>
              <a:srgbClr val="00CC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946" name="Oval 10"/>
          <p:cNvSpPr/>
          <p:nvPr/>
        </p:nvSpPr>
        <p:spPr>
          <a:xfrm>
            <a:off x="1042789" y="1194594"/>
            <a:ext cx="936625" cy="864196"/>
          </a:xfrm>
          <a:prstGeom prst="ellipse">
            <a:avLst/>
          </a:prstGeom>
          <a:noFill/>
          <a:ln w="57150" cap="flat" cmpd="sng">
            <a:solidFill>
              <a:srgbClr val="00CC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947" name="Oval 11"/>
          <p:cNvSpPr/>
          <p:nvPr/>
        </p:nvSpPr>
        <p:spPr>
          <a:xfrm>
            <a:off x="5040313" y="2410024"/>
            <a:ext cx="1224359" cy="91777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948" name="Oval 12"/>
          <p:cNvSpPr>
            <a:spLocks noChangeArrowheads="1"/>
          </p:cNvSpPr>
          <p:nvPr/>
        </p:nvSpPr>
        <p:spPr bwMode="auto">
          <a:xfrm>
            <a:off x="1" y="1977430"/>
            <a:ext cx="503039" cy="378024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87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  <p:sp>
        <p:nvSpPr>
          <p:cNvPr id="167949" name="Oval 13"/>
          <p:cNvSpPr/>
          <p:nvPr/>
        </p:nvSpPr>
        <p:spPr>
          <a:xfrm>
            <a:off x="756047" y="1249165"/>
            <a:ext cx="142875" cy="109141"/>
          </a:xfrm>
          <a:prstGeom prst="ellipse">
            <a:avLst/>
          </a:prstGeom>
          <a:solidFill>
            <a:srgbClr val="00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7950" name="Oval 14"/>
          <p:cNvSpPr/>
          <p:nvPr/>
        </p:nvSpPr>
        <p:spPr>
          <a:xfrm>
            <a:off x="8778875" y="1296790"/>
            <a:ext cx="77391" cy="114101"/>
          </a:xfrm>
          <a:prstGeom prst="ellipse">
            <a:avLst/>
          </a:prstGeom>
          <a:solidFill>
            <a:srgbClr val="00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279" name="Text Box 15"/>
          <p:cNvSpPr txBox="1"/>
          <p:nvPr/>
        </p:nvSpPr>
        <p:spPr>
          <a:xfrm>
            <a:off x="1905000" y="-41672"/>
            <a:ext cx="5334000" cy="409446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FFFFFF"/>
                </a:solidFill>
                <a:latin typeface="Arial"/>
                <a:cs typeface="Arial"/>
              </a:rPr>
              <a:t>TN&amp;XH: AN TO</a:t>
            </a:r>
            <a:r>
              <a:rPr lang="" altLang="vi-VN" sz="2125" b="1" dirty="0">
                <a:solidFill>
                  <a:srgbClr val="FFFFFF"/>
                </a:solidFill>
                <a:latin typeface="Arial"/>
                <a:cs typeface="Arial"/>
              </a:rPr>
              <a:t>ÀN KHI ĐI XE ĐẠP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hold"/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hold"/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hold"/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animBg="1"/>
      <p:bldP spid="167940" grpId="0" animBg="1"/>
      <p:bldP spid="167941" grpId="0" animBg="1"/>
      <p:bldP spid="167942" grpId="0" animBg="1"/>
      <p:bldP spid="167943" grpId="0" animBg="1"/>
      <p:bldP spid="167944" grpId="0" animBg="1"/>
      <p:bldP spid="167945" grpId="0" animBg="1"/>
      <p:bldP spid="167946" grpId="0" animBg="1"/>
      <p:bldP spid="167947" grpId="0" animBg="1"/>
      <p:bldP spid="167949" grpId="0" animBg="1"/>
      <p:bldP spid="1679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1" y="303609"/>
            <a:ext cx="7924601" cy="409674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8963" name="Oval 3"/>
          <p:cNvSpPr/>
          <p:nvPr/>
        </p:nvSpPr>
        <p:spPr>
          <a:xfrm>
            <a:off x="5686227" y="1433711"/>
            <a:ext cx="1511101" cy="2052836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8964" name="Rectangle 4"/>
          <p:cNvSpPr/>
          <p:nvPr/>
        </p:nvSpPr>
        <p:spPr>
          <a:xfrm>
            <a:off x="131962" y="4800203"/>
            <a:ext cx="8914804" cy="3432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 - Người đi xe đạp đi sai luật vì đã đi vào đường một chiều.</a:t>
            </a:r>
            <a:endParaRPr lang="en-US" altLang="vi-VN" sz="2125" b="1" dirty="0">
              <a:solidFill>
                <a:srgbClr val="FF0000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8965" name="Oval 5"/>
          <p:cNvSpPr>
            <a:spLocks noChangeArrowheads="1"/>
          </p:cNvSpPr>
          <p:nvPr/>
        </p:nvSpPr>
        <p:spPr bwMode="auto">
          <a:xfrm>
            <a:off x="1" y="2248297"/>
            <a:ext cx="503039" cy="37703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87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966" name="Rectangle 6"/>
          <p:cNvSpPr/>
          <p:nvPr/>
        </p:nvSpPr>
        <p:spPr>
          <a:xfrm>
            <a:off x="605234" y="4437063"/>
            <a:ext cx="7929563" cy="3432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- Ô tô và người đi bộ trên vỉa hè là đi đúng luật.</a:t>
            </a:r>
            <a:endParaRPr lang="en-US" altLang="vi-VN" sz="21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8967" name="AutoShape 7"/>
          <p:cNvSpPr/>
          <p:nvPr/>
        </p:nvSpPr>
        <p:spPr>
          <a:xfrm rot="-1343357" flipH="1">
            <a:off x="1116212" y="1680766"/>
            <a:ext cx="1223367" cy="379016"/>
          </a:xfrm>
          <a:prstGeom prst="rightArrow">
            <a:avLst>
              <a:gd name="adj1" fmla="val 50000"/>
              <a:gd name="adj2" fmla="val 80693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Đúng luật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8968" name="AutoShape 8"/>
          <p:cNvSpPr/>
          <p:nvPr/>
        </p:nvSpPr>
        <p:spPr>
          <a:xfrm rot="2718736">
            <a:off x="3479602" y="657821"/>
            <a:ext cx="889992" cy="505023"/>
          </a:xfrm>
          <a:prstGeom prst="rightArrow">
            <a:avLst>
              <a:gd name="adj1" fmla="val 50000"/>
              <a:gd name="adj2" fmla="val 44056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Đúng luật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8969" name="AutoShape 9"/>
          <p:cNvSpPr/>
          <p:nvPr/>
        </p:nvSpPr>
        <p:spPr>
          <a:xfrm rot="-1837668" flipH="1">
            <a:off x="3167063" y="2410024"/>
            <a:ext cx="1224359" cy="378023"/>
          </a:xfrm>
          <a:prstGeom prst="rightArrow">
            <a:avLst>
              <a:gd name="adj1" fmla="val 50000"/>
              <a:gd name="adj2" fmla="val 80971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Đúng luật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89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89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89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animBg="1"/>
      <p:bldP spid="168964" grpId="0" animBg="1"/>
      <p:bldP spid="168966" grpId="0" animBg="1"/>
      <p:bldP spid="168967" grpId="0" animBg="1"/>
      <p:bldP spid="168967" grpId="1" animBg="1"/>
      <p:bldP spid="168968" grpId="0" animBg="1"/>
      <p:bldP spid="168968" grpId="1" animBg="1"/>
      <p:bldP spid="168969" grpId="0" animBg="1"/>
      <p:bldP spid="16896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10" y="298649"/>
            <a:ext cx="8154789" cy="394692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9987" name="Oval 3"/>
          <p:cNvSpPr/>
          <p:nvPr/>
        </p:nvSpPr>
        <p:spPr>
          <a:xfrm rot="961104">
            <a:off x="5328047" y="357188"/>
            <a:ext cx="1511102" cy="2456656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9988" name="Rectangle 4"/>
          <p:cNvSpPr/>
          <p:nvPr/>
        </p:nvSpPr>
        <p:spPr>
          <a:xfrm>
            <a:off x="117078" y="4279305"/>
            <a:ext cx="8915797" cy="40679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-Người đi xe đạp ở phía sau đúng luật vì đi bên phải đường.</a:t>
            </a:r>
            <a:endParaRPr lang="en-US" altLang="vi-VN" sz="21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9989" name="Oval 5"/>
          <p:cNvSpPr>
            <a:spLocks noChangeArrowheads="1"/>
          </p:cNvSpPr>
          <p:nvPr/>
        </p:nvSpPr>
        <p:spPr bwMode="auto">
          <a:xfrm>
            <a:off x="142876" y="2085578"/>
            <a:ext cx="503039" cy="378024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87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3</a:t>
            </a:r>
          </a:p>
        </p:txBody>
      </p:sp>
      <p:sp>
        <p:nvSpPr>
          <p:cNvPr id="169990" name="AutoShape 6"/>
          <p:cNvSpPr/>
          <p:nvPr/>
        </p:nvSpPr>
        <p:spPr>
          <a:xfrm rot="-1514510" flipH="1">
            <a:off x="7596187" y="1869281"/>
            <a:ext cx="1325563" cy="379016"/>
          </a:xfrm>
          <a:prstGeom prst="rightArrow">
            <a:avLst>
              <a:gd name="adj1" fmla="val 50000"/>
              <a:gd name="adj2" fmla="val 87434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Đúng luật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69991" name="Rectangle 7"/>
          <p:cNvSpPr/>
          <p:nvPr/>
        </p:nvSpPr>
        <p:spPr>
          <a:xfrm>
            <a:off x="131962" y="4708922"/>
            <a:ext cx="8914804" cy="39885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- Người đi xe đạp ở phía trước sai luật vì đi bên trái đường.</a:t>
            </a:r>
            <a:endParaRPr lang="en-US" altLang="vi-VN" sz="2125" b="1" dirty="0">
              <a:solidFill>
                <a:srgbClr val="FF0000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3320" name="Text Box 8"/>
          <p:cNvSpPr txBox="1"/>
          <p:nvPr/>
        </p:nvSpPr>
        <p:spPr>
          <a:xfrm>
            <a:off x="1905000" y="-41672"/>
            <a:ext cx="5334000" cy="409446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FFFFFF"/>
                </a:solidFill>
                <a:latin typeface="Arial"/>
                <a:cs typeface="Arial"/>
              </a:rPr>
              <a:t>TN&amp;XH: AN TO</a:t>
            </a:r>
            <a:r>
              <a:rPr lang="" altLang="vi-VN" sz="2125" b="1" dirty="0">
                <a:solidFill>
                  <a:srgbClr val="FFFFFF"/>
                </a:solidFill>
                <a:latin typeface="Arial"/>
                <a:cs typeface="Arial"/>
              </a:rPr>
              <a:t>ÀN KHI ĐI XE ĐẠP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animBg="1"/>
      <p:bldP spid="169988" grpId="0" animBg="1"/>
      <p:bldP spid="169990" grpId="0" animBg="1"/>
      <p:bldP spid="1699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9" y="163711"/>
            <a:ext cx="7896820" cy="3982641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1011" name="Oval 3"/>
          <p:cNvSpPr/>
          <p:nvPr/>
        </p:nvSpPr>
        <p:spPr>
          <a:xfrm rot="1403179">
            <a:off x="5719962" y="906859"/>
            <a:ext cx="2664023" cy="3051969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1012" name="Rectangle 4"/>
          <p:cNvSpPr/>
          <p:nvPr/>
        </p:nvSpPr>
        <p:spPr>
          <a:xfrm>
            <a:off x="634008" y="4147344"/>
            <a:ext cx="8053586" cy="3532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- Ô tô và người đi xe đạp đi đúng luật.</a:t>
            </a:r>
            <a:endParaRPr lang="en-US" altLang="vi-VN" sz="21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71013" name="AutoShape 5"/>
          <p:cNvSpPr/>
          <p:nvPr/>
        </p:nvSpPr>
        <p:spPr>
          <a:xfrm rot="-2449535" flipH="1">
            <a:off x="2057797" y="593328"/>
            <a:ext cx="1226344" cy="378024"/>
          </a:xfrm>
          <a:prstGeom prst="rightArrow">
            <a:avLst>
              <a:gd name="adj1" fmla="val 50000"/>
              <a:gd name="adj2" fmla="val 81102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Đúng luật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71014" name="AutoShape 6"/>
          <p:cNvSpPr/>
          <p:nvPr/>
        </p:nvSpPr>
        <p:spPr>
          <a:xfrm rot="-1928297">
            <a:off x="2050852" y="1886149"/>
            <a:ext cx="1259086" cy="378023"/>
          </a:xfrm>
          <a:prstGeom prst="rightArrow">
            <a:avLst>
              <a:gd name="adj1" fmla="val 50000"/>
              <a:gd name="adj2" fmla="val 83267"/>
            </a:avLst>
          </a:pr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81634" tIns="40818" rIns="81634" bIns="40818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ctr" defTabSz="816769" eaLnBrk="1" hangingPunct="1">
              <a:spcBef>
                <a:spcPct val="0"/>
              </a:spcBef>
              <a:buNone/>
            </a:pPr>
            <a:r>
              <a:rPr lang="en-US" altLang="vi-VN" sz="1625" b="1" dirty="0">
                <a:solidFill>
                  <a:srgbClr val="3333FF"/>
                </a:solidFill>
                <a:latin typeface="Arial"/>
                <a:cs typeface="Arial"/>
              </a:rPr>
              <a:t>Đúng luật</a:t>
            </a:r>
            <a:endParaRPr lang="en-US" altLang="vi-VN" sz="1625" b="1" dirty="0">
              <a:solidFill>
                <a:srgbClr val="3333FF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71015" name="Rectangle 7"/>
          <p:cNvSpPr/>
          <p:nvPr/>
        </p:nvSpPr>
        <p:spPr>
          <a:xfrm>
            <a:off x="611188" y="4484688"/>
            <a:ext cx="8048625" cy="4921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- Các bạn học sinh đi sai luật vì đi xe đạp trên vỉa hè dành cho người đi bộ.</a:t>
            </a:r>
            <a:endParaRPr lang="en-US" altLang="vi-VN" sz="2125" b="1" dirty="0">
              <a:solidFill>
                <a:srgbClr val="FF0000"/>
              </a:solidFill>
              <a:latin typeface=".VnArial Narrow" pitchFamily="34" charset="0"/>
              <a:cs typeface="Arial"/>
            </a:endParaRPr>
          </a:p>
        </p:txBody>
      </p:sp>
      <p:sp>
        <p:nvSpPr>
          <p:cNvPr id="171016" name="Oval 8"/>
          <p:cNvSpPr>
            <a:spLocks noChangeArrowheads="1"/>
          </p:cNvSpPr>
          <p:nvPr/>
        </p:nvSpPr>
        <p:spPr bwMode="auto">
          <a:xfrm>
            <a:off x="1" y="2275086"/>
            <a:ext cx="503039" cy="378024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87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4</a:t>
            </a:r>
          </a:p>
        </p:txBody>
      </p:sp>
      <p:sp>
        <p:nvSpPr>
          <p:cNvPr id="14345" name="Text Box 9"/>
          <p:cNvSpPr txBox="1"/>
          <p:nvPr/>
        </p:nvSpPr>
        <p:spPr>
          <a:xfrm>
            <a:off x="1905000" y="-41672"/>
            <a:ext cx="5334000" cy="409446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FFFFFF"/>
                </a:solidFill>
                <a:latin typeface="Arial"/>
                <a:cs typeface="Arial"/>
              </a:rPr>
              <a:t>TN&amp;XH: AN TO</a:t>
            </a:r>
            <a:r>
              <a:rPr lang="" altLang="vi-VN" sz="2125" b="1" dirty="0">
                <a:solidFill>
                  <a:srgbClr val="FFFFFF"/>
                </a:solidFill>
                <a:latin typeface="Arial"/>
                <a:cs typeface="Arial"/>
              </a:rPr>
              <a:t>ÀN KHI ĐI XE ĐẠP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animBg="1"/>
      <p:bldP spid="171012" grpId="0" animBg="1"/>
      <p:bldP spid="171013" grpId="0" animBg="1"/>
      <p:bldP spid="171014" grpId="0" animBg="1"/>
      <p:bldP spid="171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63" y="275828"/>
            <a:ext cx="7704336" cy="4124524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2035" name="Oval 3"/>
          <p:cNvSpPr/>
          <p:nvPr/>
        </p:nvSpPr>
        <p:spPr>
          <a:xfrm rot="-5400000">
            <a:off x="2853531" y="1519039"/>
            <a:ext cx="1997274" cy="2159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2036" name="Rectangle 4"/>
          <p:cNvSpPr/>
          <p:nvPr/>
        </p:nvSpPr>
        <p:spPr>
          <a:xfrm>
            <a:off x="296664" y="4457899"/>
            <a:ext cx="8579445" cy="571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306784" indent="-306784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- Anh thanh niên đi xe đạp đã đi sai luật vì chở hàng cồng kềnh, vướng vào người khác dễ gây tai nạn.</a:t>
            </a:r>
          </a:p>
        </p:txBody>
      </p:sp>
      <p:sp>
        <p:nvSpPr>
          <p:cNvPr id="172037" name="Oval 5"/>
          <p:cNvSpPr>
            <a:spLocks noChangeArrowheads="1"/>
          </p:cNvSpPr>
          <p:nvPr/>
        </p:nvSpPr>
        <p:spPr bwMode="auto">
          <a:xfrm>
            <a:off x="142876" y="2301875"/>
            <a:ext cx="503039" cy="37703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87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15366" name="Text Box 6"/>
          <p:cNvSpPr txBox="1"/>
          <p:nvPr/>
        </p:nvSpPr>
        <p:spPr>
          <a:xfrm>
            <a:off x="1905000" y="-41672"/>
            <a:ext cx="5334000" cy="409446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FFFFFF"/>
                </a:solidFill>
                <a:latin typeface="Arial"/>
                <a:cs typeface="Arial"/>
              </a:rPr>
              <a:t>TN&amp;XH: AN TO</a:t>
            </a:r>
            <a:r>
              <a:rPr lang="" altLang="vi-VN" sz="2125" b="1" dirty="0">
                <a:solidFill>
                  <a:srgbClr val="FFFFFF"/>
                </a:solidFill>
                <a:latin typeface="Arial"/>
                <a:cs typeface="Arial"/>
              </a:rPr>
              <a:t>ÀN KHI ĐI XE ĐẠP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animBg="1"/>
      <p:bldP spid="1720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99" y="384969"/>
            <a:ext cx="8136929" cy="383381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3059" name="Text Box 3"/>
          <p:cNvSpPr txBox="1"/>
          <p:nvPr/>
        </p:nvSpPr>
        <p:spPr>
          <a:xfrm>
            <a:off x="539750" y="4353719"/>
            <a:ext cx="8353227" cy="73645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just" defTabSz="816769" eaLnBrk="1" hangingPunct="1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3333FF"/>
                </a:solidFill>
                <a:latin typeface="Arial"/>
                <a:cs typeface="Arial"/>
              </a:rPr>
              <a:t>   Các bạn học sinh đi đúng luật, đi hàng một và đi về phía bên phải.</a:t>
            </a:r>
          </a:p>
        </p:txBody>
      </p:sp>
      <p:sp>
        <p:nvSpPr>
          <p:cNvPr id="173060" name="Oval 4"/>
          <p:cNvSpPr>
            <a:spLocks noChangeArrowheads="1"/>
          </p:cNvSpPr>
          <p:nvPr/>
        </p:nvSpPr>
        <p:spPr bwMode="auto">
          <a:xfrm>
            <a:off x="0" y="2139157"/>
            <a:ext cx="576461" cy="351234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5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89" name="Text Box 9"/>
          <p:cNvSpPr txBox="1"/>
          <p:nvPr/>
        </p:nvSpPr>
        <p:spPr>
          <a:xfrm>
            <a:off x="1905000" y="-41672"/>
            <a:ext cx="5334000" cy="409446"/>
          </a:xfrm>
          <a:prstGeom prst="rect">
            <a:avLst/>
          </a:prstGeom>
          <a:noFill/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816769">
              <a:spcBef>
                <a:spcPct val="50000"/>
              </a:spcBef>
              <a:buNone/>
            </a:pPr>
            <a:r>
              <a:rPr lang="en-US" altLang="vi-VN" sz="2125" b="1" dirty="0">
                <a:solidFill>
                  <a:srgbClr val="FFFFFF"/>
                </a:solidFill>
                <a:latin typeface="Arial"/>
                <a:cs typeface="Arial"/>
              </a:rPr>
              <a:t>TN&amp;XH: AN TO</a:t>
            </a:r>
            <a:r>
              <a:rPr lang="" altLang="vi-VN" sz="2125" b="1" dirty="0">
                <a:solidFill>
                  <a:srgbClr val="FFFFFF"/>
                </a:solidFill>
                <a:latin typeface="Arial"/>
                <a:cs typeface="Arial"/>
              </a:rPr>
              <a:t>ÀN KHI ĐI XE ĐẠP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303609"/>
            <a:ext cx="8172649" cy="3969743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9445" name="Oval 5"/>
          <p:cNvSpPr>
            <a:spLocks noChangeArrowheads="1"/>
          </p:cNvSpPr>
          <p:nvPr/>
        </p:nvSpPr>
        <p:spPr bwMode="auto">
          <a:xfrm>
            <a:off x="108149" y="1977430"/>
            <a:ext cx="381000" cy="285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99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34" tIns="40818" rIns="81634" bIns="40818" anchor="ctr"/>
          <a:lstStyle/>
          <a:p>
            <a:pPr algn="ctr" defTabSz="816769" eaLnBrk="1" hangingPunct="1">
              <a:defRPr/>
            </a:pPr>
            <a:r>
              <a:rPr lang="en-US" sz="25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189447" name="Text Box 7"/>
          <p:cNvSpPr txBox="1"/>
          <p:nvPr/>
        </p:nvSpPr>
        <p:spPr>
          <a:xfrm>
            <a:off x="468313" y="4435078"/>
            <a:ext cx="8496102" cy="60565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1634" tIns="40818" rIns="81634" bIns="40818">
            <a:spAutoFit/>
          </a:bodyPr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algn="just" defTabSz="816769" eaLnBrk="1" hangingPunct="1">
              <a:lnSpc>
                <a:spcPct val="80000"/>
              </a:lnSpc>
              <a:buNone/>
            </a:pPr>
            <a:r>
              <a:rPr lang="en-US" altLang="vi-VN" sz="2125" b="1" dirty="0">
                <a:solidFill>
                  <a:srgbClr val="FFFF00"/>
                </a:solidFill>
                <a:latin typeface="Times New Roman" panose="02020603050405020304" pitchFamily="18" charset="0"/>
                <a:cs typeface="Arial"/>
              </a:rPr>
              <a:t>   </a:t>
            </a:r>
            <a:r>
              <a:rPr lang="en-US" altLang="vi-VN" sz="2125" b="1" dirty="0">
                <a:solidFill>
                  <a:srgbClr val="FF0000"/>
                </a:solidFill>
                <a:latin typeface="Arial"/>
                <a:cs typeface="Arial"/>
              </a:rPr>
              <a:t>Các bạn học sinh đi sai luật, chở 3 người trên xe đạp, đùa nghịch giữa đường, buông hai tay lái khi đi xe đạp.</a:t>
            </a:r>
            <a:endParaRPr lang="en-US" altLang="vi-VN" sz="2125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9448" name="Oval 8"/>
          <p:cNvSpPr/>
          <p:nvPr/>
        </p:nvSpPr>
        <p:spPr>
          <a:xfrm rot="-5400000">
            <a:off x="1411883" y="276821"/>
            <a:ext cx="1998266" cy="2159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9449" name="Oval 9"/>
          <p:cNvSpPr/>
          <p:nvPr/>
        </p:nvSpPr>
        <p:spPr>
          <a:xfrm rot="-5400000">
            <a:off x="4887516" y="-210344"/>
            <a:ext cx="1998266" cy="3565922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490855" indent="-4908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4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2355" indent="-40957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000">
                <a:solidFill>
                  <a:schemeClr val="tx1"/>
                </a:solidFill>
                <a:latin typeface="+mn-lt"/>
                <a:cs typeface="+mn-cs"/>
              </a:defRPr>
            </a:lvl2pPr>
            <a:lvl3pPr marL="1633855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+mn-lt"/>
                <a:cs typeface="+mn-cs"/>
              </a:defRPr>
            </a:lvl3pPr>
            <a:lvl4pPr marL="2286000" indent="-32702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900">
                <a:solidFill>
                  <a:schemeClr val="tx1"/>
                </a:solidFill>
                <a:latin typeface="+mn-lt"/>
                <a:cs typeface="+mn-cs"/>
              </a:defRPr>
            </a:lvl4pPr>
            <a:lvl5pPr marL="2938780" indent="-325755" algn="l" defTabSz="130683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 defTabSz="571500" eaLnBrk="1" hangingPunct="1">
              <a:spcBef>
                <a:spcPct val="0"/>
              </a:spcBef>
              <a:buNone/>
            </a:pPr>
            <a:endParaRPr lang="vi-VN" altLang="vi-VN" sz="1625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 animBg="1"/>
      <p:bldP spid="189448" grpId="0" animBg="1"/>
      <p:bldP spid="1894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0683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30683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</TotalTime>
  <Words>473</Words>
  <Application>Microsoft Office PowerPoint</Application>
  <PresentationFormat>On-screen Show (16:9)</PresentationFormat>
  <Paragraphs>70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.VnArial Narrow</vt:lpstr>
      <vt:lpstr>Arial</vt:lpstr>
      <vt:lpstr>Calibri</vt:lpstr>
      <vt:lpstr>Times New Roman</vt:lpstr>
      <vt:lpstr>UTM Edwardian</vt:lpstr>
      <vt:lpstr>幼圆</vt:lpstr>
      <vt:lpstr>字魂59号-创粗黑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 Van CD-ROM</dc:creator>
  <cp:lastModifiedBy>ACER</cp:lastModifiedBy>
  <cp:revision>140</cp:revision>
  <dcterms:created xsi:type="dcterms:W3CDTF">2009-12-08T02:00:00Z</dcterms:created>
  <dcterms:modified xsi:type="dcterms:W3CDTF">2022-01-11T14:49:59Z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837C2C1AC24A4B4383407DF27D32F4BA</vt:lpwstr>
  </property>
  <property fmtid="{D5CDD505-2E9C-101B-9397-08002B2CF9AE}" pid="3" name="KSOProductBuildVer">
    <vt:lpwstr>1033-11.2.0.10443</vt:lpwstr>
  </property>
</Properties>
</file>